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0" r:id="rId30"/>
    <p:sldId id="288" r:id="rId31"/>
    <p:sldId id="289" r:id="rId32"/>
    <p:sldId id="292" r:id="rId33"/>
    <p:sldId id="293" r:id="rId34"/>
    <p:sldId id="295" r:id="rId3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2442" autoAdjust="0"/>
  </p:normalViewPr>
  <p:slideViewPr>
    <p:cSldViewPr>
      <p:cViewPr varScale="1">
        <p:scale>
          <a:sx n="140" d="100"/>
          <a:sy n="140" d="100"/>
        </p:scale>
        <p:origin x="75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4760-A185-4502-8C41-B764F41EC264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3432-1FF9-44BF-AFA9-334D324D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3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73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78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99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02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06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19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34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30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94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6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9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70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32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0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34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40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0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8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7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6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8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5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8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1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054051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32" y="4788046"/>
            <a:ext cx="2804167" cy="3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4625162"/>
            <a:ext cx="2133600" cy="273844"/>
          </a:xfrm>
        </p:spPr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1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7694"/>
            <a:ext cx="7772400" cy="1296144"/>
          </a:xfrm>
        </p:spPr>
        <p:txBody>
          <a:bodyPr anchor="t"/>
          <a:lstStyle>
            <a:lvl1pPr algn="r">
              <a:defRPr sz="4000" b="0" cap="all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3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3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6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2DD5-710B-4C95-A99B-1B9BEE2B036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&#1082;&#1072;&#1073;&#1080;&#1085;&#1077;&#1090;.&#1077;&#1082;&#1072;&#1090;&#1077;&#1088;&#1080;&#1085;&#1073;&#1091;&#1088;&#1075;.&#1088;&#1092;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www.gosuslugi.ru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95686"/>
            <a:ext cx="6802506" cy="1102519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детей в 1-ый класс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2019/2020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 </a:t>
            </a:r>
            <a:b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общеобразовательные организации муниципального образования «город Екатеринбург»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Проверить местоположение (должно быть указано – Екатеринбург)</a:t>
            </a:r>
          </a:p>
          <a:p>
            <a:r>
              <a:rPr lang="ru-RU" altLang="ru-RU" sz="1600" dirty="0">
                <a:latin typeface="+mn-lt"/>
                <a:cs typeface="+mn-cs"/>
              </a:rPr>
              <a:t>Если местоположение не указано или указано неверно, вручную установить «Екатеринбург»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t="3101" r="18500" b="25500"/>
          <a:stretch/>
        </p:blipFill>
        <p:spPr>
          <a:xfrm>
            <a:off x="1383154" y="1955932"/>
            <a:ext cx="5585604" cy="27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33843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Установить флаг «Выбрать вручную»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Ввести в строке ввода «Екатеринбург»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появившееся сверху местоположение «Екатеринбург»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Нажать кнопку «Сохранить»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9919" t="27601" r="29919" b="24100"/>
          <a:stretch/>
        </p:blipFill>
        <p:spPr>
          <a:xfrm>
            <a:off x="3995936" y="1340101"/>
            <a:ext cx="4983868" cy="33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Выбрать раздел «Услуги», в «Каталоге </a:t>
            </a:r>
            <a:r>
              <a:rPr lang="ru-RU" altLang="ru-RU" sz="1600" dirty="0" err="1" smtClean="0">
                <a:latin typeface="+mn-lt"/>
                <a:cs typeface="+mn-cs"/>
              </a:rPr>
              <a:t>госуслуг</a:t>
            </a:r>
            <a:r>
              <a:rPr lang="ru-RU" altLang="ru-RU" sz="1600" dirty="0" smtClean="0">
                <a:latin typeface="+mn-lt"/>
                <a:cs typeface="+mn-cs"/>
              </a:rPr>
              <a:t>» выбрать подраздел «Образование</a:t>
            </a:r>
            <a:r>
              <a:rPr lang="ru-RU" altLang="ru-RU" sz="1600" dirty="0">
                <a:latin typeface="+mn-lt"/>
                <a:cs typeface="+mn-cs"/>
              </a:rPr>
              <a:t>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915816" y="1033866"/>
            <a:ext cx="4840412" cy="3848278"/>
            <a:chOff x="2915816" y="1033866"/>
            <a:chExt cx="4840412" cy="384827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17713" t="6601" r="18894" b="3800"/>
            <a:stretch/>
          </p:blipFill>
          <p:spPr>
            <a:xfrm>
              <a:off x="2915816" y="1033866"/>
              <a:ext cx="4840412" cy="384827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4879006" y="1232502"/>
              <a:ext cx="413073" cy="33113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915816" y="4476144"/>
              <a:ext cx="1152128" cy="406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966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«Запись в образовательное учреждение»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920528" y="1059582"/>
            <a:ext cx="5107856" cy="3821319"/>
            <a:chOff x="2920528" y="1059582"/>
            <a:chExt cx="5107856" cy="3821319"/>
          </a:xfrm>
        </p:grpSpPr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6" t="7159" r="21178" b="13042"/>
            <a:stretch>
              <a:fillRect/>
            </a:stretch>
          </p:blipFill>
          <p:spPr bwMode="auto">
            <a:xfrm>
              <a:off x="2920528" y="1059582"/>
              <a:ext cx="5107856" cy="382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4716016" y="3939902"/>
              <a:ext cx="1512168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37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«Зачисление в образовательное учреждение» Департамента образования Администрации города Екатеринбурга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11760" y="1203598"/>
            <a:ext cx="6585417" cy="3477665"/>
            <a:chOff x="2392977" y="1038301"/>
            <a:chExt cx="6585417" cy="3477665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37399"/>
            <a:stretch>
              <a:fillRect/>
            </a:stretch>
          </p:blipFill>
          <p:spPr bwMode="auto">
            <a:xfrm>
              <a:off x="2392977" y="1038301"/>
              <a:ext cx="6585417" cy="347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2483768" y="3363838"/>
              <a:ext cx="2531480" cy="506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32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Нажать кнопку «Получить услугу»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555776" y="1131590"/>
            <a:ext cx="6246523" cy="3513669"/>
            <a:chOff x="2555776" y="1131590"/>
            <a:chExt cx="6246523" cy="351366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18107" t="7300" r="18895" b="29700"/>
            <a:stretch/>
          </p:blipFill>
          <p:spPr>
            <a:xfrm>
              <a:off x="2555776" y="1131590"/>
              <a:ext cx="6246523" cy="3513669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7506074" y="4155926"/>
              <a:ext cx="954358" cy="4320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021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</a:t>
            </a:r>
            <a:r>
              <a:rPr lang="ru-RU" altLang="ru-RU" sz="1600" dirty="0">
                <a:latin typeface="+mn-lt"/>
                <a:cs typeface="+mn-cs"/>
              </a:rPr>
              <a:t>тип заявления </a:t>
            </a:r>
            <a:br>
              <a:rPr lang="ru-RU" altLang="ru-RU" sz="1600" dirty="0">
                <a:latin typeface="+mn-lt"/>
                <a:cs typeface="+mn-cs"/>
              </a:rPr>
            </a:br>
            <a:r>
              <a:rPr lang="ru-RU" altLang="ru-RU" sz="1600" dirty="0">
                <a:latin typeface="+mn-lt"/>
                <a:cs typeface="+mn-cs"/>
              </a:rPr>
              <a:t>«Первичное зачисление в 1-й </a:t>
            </a:r>
            <a:r>
              <a:rPr lang="ru-RU" altLang="ru-RU" sz="1600" dirty="0" smtClean="0">
                <a:latin typeface="+mn-lt"/>
                <a:cs typeface="+mn-cs"/>
              </a:rPr>
              <a:t>класс для льготных категорий граждан </a:t>
            </a:r>
            <a:r>
              <a:rPr lang="ru-RU" altLang="ru-RU" sz="1600" dirty="0">
                <a:latin typeface="+mn-lt"/>
                <a:cs typeface="+mn-cs"/>
              </a:rPr>
              <a:t>(</a:t>
            </a:r>
            <a:r>
              <a:rPr lang="ru-RU" altLang="ru-RU" sz="1600" dirty="0" smtClean="0">
                <a:latin typeface="+mn-lt"/>
                <a:cs typeface="+mn-cs"/>
              </a:rPr>
              <a:t>2019-2020 </a:t>
            </a:r>
            <a:r>
              <a:rPr lang="ru-RU" altLang="ru-RU" sz="1600" dirty="0">
                <a:latin typeface="+mn-lt"/>
                <a:cs typeface="+mn-cs"/>
              </a:rPr>
              <a:t>учебный год)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483768" y="1473139"/>
            <a:ext cx="6528916" cy="3244431"/>
            <a:chOff x="2267744" y="1487559"/>
            <a:chExt cx="6528916" cy="324443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17713" t="17100" r="18107" b="26200"/>
            <a:stretch/>
          </p:blipFill>
          <p:spPr>
            <a:xfrm>
              <a:off x="2267744" y="1487559"/>
              <a:ext cx="6528916" cy="3244431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2483768" y="4227934"/>
              <a:ext cx="4536504" cy="4320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3508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Ввод данных заявителя (</a:t>
            </a:r>
            <a:r>
              <a:rPr lang="ru-RU" altLang="ru-RU" sz="1600" dirty="0" err="1" smtClean="0">
                <a:latin typeface="+mn-lt"/>
                <a:cs typeface="+mn-cs"/>
              </a:rPr>
              <a:t>автозаполнение</a:t>
            </a:r>
            <a:r>
              <a:rPr lang="ru-RU" altLang="ru-RU" sz="1600" dirty="0" smtClean="0">
                <a:latin typeface="+mn-lt"/>
                <a:cs typeface="+mn-cs"/>
              </a:rPr>
              <a:t> из Личного кабинета)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Необходимо указать номер телефона и адрес электронной почты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99792" y="1136907"/>
            <a:ext cx="4272307" cy="3733781"/>
            <a:chOff x="2699792" y="1136907"/>
            <a:chExt cx="4272307" cy="373378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17713" t="11501" r="35431" b="15700"/>
            <a:stretch/>
          </p:blipFill>
          <p:spPr>
            <a:xfrm>
              <a:off x="2699792" y="1136907"/>
              <a:ext cx="4272307" cy="3733781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2915816" y="2471099"/>
              <a:ext cx="4032448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664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тип регистрации, в строке «Адрес» ввести последовательно населенный пункт, улица, дом, номер квартиры.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Если не нашли нужный адрес, то выбрать «Указать адрес вручну</a:t>
            </a:r>
            <a:r>
              <a:rPr lang="ru-RU" altLang="ru-RU" sz="1600" dirty="0">
                <a:latin typeface="+mn-lt"/>
                <a:cs typeface="+mn-cs"/>
              </a:rPr>
              <a:t>ю</a:t>
            </a:r>
            <a:r>
              <a:rPr lang="ru-RU" altLang="ru-RU" sz="1600" dirty="0" smtClean="0">
                <a:latin typeface="+mn-lt"/>
                <a:cs typeface="+mn-cs"/>
              </a:rPr>
              <a:t>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809826" y="1038301"/>
            <a:ext cx="4964507" cy="3744416"/>
            <a:chOff x="2809826" y="1038301"/>
            <a:chExt cx="4964507" cy="374441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7713" t="16400" r="35825" b="21301"/>
            <a:stretch/>
          </p:blipFill>
          <p:spPr>
            <a:xfrm>
              <a:off x="2809826" y="1038301"/>
              <a:ext cx="4964507" cy="3744416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4283968" y="4227934"/>
              <a:ext cx="1008112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69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Если в адресе допущена ошибка, то для редактирования выбрать «</a:t>
            </a:r>
            <a:r>
              <a:rPr lang="ru-RU" altLang="ru-RU" sz="1600" dirty="0">
                <a:latin typeface="+mn-lt"/>
                <a:cs typeface="+mn-cs"/>
              </a:rPr>
              <a:t>У</a:t>
            </a:r>
            <a:r>
              <a:rPr lang="ru-RU" altLang="ru-RU" sz="1600" dirty="0" smtClean="0">
                <a:latin typeface="+mn-lt"/>
                <a:cs typeface="+mn-cs"/>
              </a:rPr>
              <a:t>точнить адрес»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699792" y="1563638"/>
            <a:ext cx="5897677" cy="2474918"/>
            <a:chOff x="2699792" y="1563638"/>
            <a:chExt cx="5897677" cy="247491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20075" t="17101" r="35825" b="50000"/>
            <a:stretch/>
          </p:blipFill>
          <p:spPr>
            <a:xfrm>
              <a:off x="2699792" y="1563638"/>
              <a:ext cx="5897677" cy="2474918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7596336" y="3579862"/>
              <a:ext cx="93610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75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15.12.2018 </a:t>
            </a:r>
            <a:r>
              <a:rPr lang="ru-RU" dirty="0"/>
              <a:t>–</a:t>
            </a:r>
            <a:r>
              <a:rPr lang="ru-RU" b="1" dirty="0" smtClean="0"/>
              <a:t> 23.01.2019</a:t>
            </a:r>
            <a:r>
              <a:rPr lang="ru-RU" dirty="0" smtClean="0"/>
              <a:t> </a:t>
            </a:r>
            <a:r>
              <a:rPr lang="ru-RU" sz="1600" dirty="0" smtClean="0"/>
              <a:t>– </a:t>
            </a:r>
            <a:r>
              <a:rPr lang="ru-RU" sz="1600" dirty="0"/>
              <a:t>прием детей, имеющих право на получение мест в муниципальных образовательных учреждениях </a:t>
            </a:r>
            <a:r>
              <a:rPr lang="ru-RU" sz="1600" dirty="0" smtClean="0"/>
              <a:t>в первоочередном </a:t>
            </a:r>
            <a:r>
              <a:rPr lang="ru-RU" sz="1600" dirty="0"/>
              <a:t>порядке и проживающих на закрепленной </a:t>
            </a:r>
            <a:r>
              <a:rPr lang="ru-RU" sz="1600" dirty="0" smtClean="0"/>
              <a:t>территории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01.02.2019 – 30.06.2019 </a:t>
            </a:r>
            <a:r>
              <a:rPr lang="ru-RU" sz="1600" dirty="0"/>
              <a:t>– прием детей, проживающих на закрепленной территории (имеющих постоянную или временную регистрацию </a:t>
            </a:r>
            <a:r>
              <a:rPr lang="ru-RU" sz="1600" dirty="0" smtClean="0"/>
              <a:t>на </a:t>
            </a:r>
            <a:r>
              <a:rPr lang="ru-RU" sz="1600" dirty="0"/>
              <a:t>закрепленной территории), в том числе имеющих право на получение мест в муниципальных образовательных учреждениях </a:t>
            </a:r>
            <a:r>
              <a:rPr lang="ru-RU" sz="1600" dirty="0" smtClean="0"/>
              <a:t>в первоочередном </a:t>
            </a:r>
            <a:r>
              <a:rPr lang="ru-RU" sz="1600" dirty="0"/>
              <a:t>порядке (при наличии свободных мест</a:t>
            </a:r>
            <a:r>
              <a:rPr lang="ru-RU" sz="1600" dirty="0" smtClean="0"/>
              <a:t>)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01.07.2019 – 05.09.2019 </a:t>
            </a:r>
            <a:r>
              <a:rPr lang="ru-RU" sz="1600" dirty="0" smtClean="0"/>
              <a:t>– </a:t>
            </a:r>
            <a:r>
              <a:rPr lang="ru-RU" sz="1600" dirty="0"/>
              <a:t>прием детей, не проживающих на закрепленной территории (при наличии свободных мест)</a:t>
            </a:r>
          </a:p>
        </p:txBody>
      </p:sp>
    </p:spTree>
    <p:extLst>
      <p:ext uri="{BB962C8B-B14F-4D97-AF65-F5344CB8AC3E}">
        <p14:creationId xmlns:p14="http://schemas.microsoft.com/office/powerpoint/2010/main" val="21236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(если данные ребенка добавлены в личный кабинет, при заполнении поля «Фамилия»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Указать пол ребенка и льготу (с 01.02.2019 выбирать значение «Без льгот», для детей, не имеющих право первоочередного зачисления)</a:t>
            </a:r>
            <a:endParaRPr lang="ru-RU" altLang="ru-RU" sz="1400" dirty="0">
              <a:latin typeface="+mn-lt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627784" y="1203598"/>
            <a:ext cx="6316136" cy="3312368"/>
            <a:chOff x="2627784" y="1203598"/>
            <a:chExt cx="6316136" cy="331236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8107" t="24100" r="35825" b="31800"/>
            <a:stretch/>
          </p:blipFill>
          <p:spPr>
            <a:xfrm>
              <a:off x="2792379" y="1203598"/>
              <a:ext cx="6151541" cy="3312368"/>
            </a:xfrm>
            <a:prstGeom prst="rect">
              <a:avLst/>
            </a:prstGeom>
          </p:spPr>
        </p:pic>
        <p:cxnSp>
          <p:nvCxnSpPr>
            <p:cNvPr id="11" name="Прямая со стрелкой 10"/>
            <p:cNvCxnSpPr/>
            <p:nvPr/>
          </p:nvCxnSpPr>
          <p:spPr>
            <a:xfrm flipV="1">
              <a:off x="2627784" y="2211710"/>
              <a:ext cx="504056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3131840" y="3795886"/>
              <a:ext cx="5760640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747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данные документа, удостоверяющего личность ребенка</a:t>
            </a:r>
          </a:p>
          <a:p>
            <a:r>
              <a:rPr lang="ru-RU" altLang="ru-RU" sz="1400" dirty="0">
                <a:latin typeface="+mn-lt"/>
                <a:cs typeface="+mn-cs"/>
              </a:rPr>
              <a:t>(если данные ребенка добавлены в личный кабинет, при заполнении поля «Серия»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4301" r="36219" b="47899"/>
          <a:stretch/>
        </p:blipFill>
        <p:spPr>
          <a:xfrm>
            <a:off x="2775643" y="1142794"/>
            <a:ext cx="6185013" cy="30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совпадает с адресом проживания родителя, выбрать «Ребенок проживает совместно с родителями», данные об адресе заполнятся автоматически)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0075" t="19201" r="35038" b="43000"/>
          <a:stretch/>
        </p:blipFill>
        <p:spPr>
          <a:xfrm>
            <a:off x="2826050" y="1275606"/>
            <a:ext cx="5998957" cy="28416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1707654"/>
            <a:ext cx="266429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</a:t>
            </a:r>
            <a:r>
              <a:rPr lang="ru-RU" altLang="ru-RU" sz="1400" b="1" dirty="0" smtClean="0">
                <a:latin typeface="+mn-lt"/>
                <a:cs typeface="+mn-cs"/>
              </a:rPr>
              <a:t>не</a:t>
            </a:r>
            <a:r>
              <a:rPr lang="ru-RU" altLang="ru-RU" sz="1400" dirty="0" smtClean="0">
                <a:latin typeface="+mn-lt"/>
                <a:cs typeface="+mn-cs"/>
              </a:rPr>
              <a:t> совпадает с адресом проживания родителя, </a:t>
            </a:r>
            <a:r>
              <a:rPr lang="ru-RU" altLang="ru-RU" sz="1400" dirty="0">
                <a:latin typeface="+mn-lt"/>
                <a:cs typeface="+mn-cs"/>
              </a:rPr>
              <a:t>то </a:t>
            </a:r>
            <a:r>
              <a:rPr lang="ru-RU" altLang="ru-RU" sz="1400" dirty="0" smtClean="0">
                <a:latin typeface="+mn-lt"/>
                <a:cs typeface="+mn-cs"/>
              </a:rPr>
              <a:t>выбрать Тип </a:t>
            </a:r>
            <a:r>
              <a:rPr lang="ru-RU" altLang="ru-RU" sz="1400" dirty="0">
                <a:latin typeface="+mn-lt"/>
                <a:cs typeface="+mn-cs"/>
              </a:rPr>
              <a:t>регистрации, в строке «Адрес» ввести </a:t>
            </a:r>
            <a:r>
              <a:rPr lang="ru-RU" altLang="ru-RU" sz="1400" dirty="0" smtClean="0">
                <a:latin typeface="+mn-lt"/>
                <a:cs typeface="+mn-cs"/>
              </a:rPr>
              <a:t>последовательно </a:t>
            </a:r>
            <a:r>
              <a:rPr lang="ru-RU" altLang="ru-RU" sz="1400" dirty="0">
                <a:latin typeface="+mn-lt"/>
                <a:cs typeface="+mn-cs"/>
              </a:rPr>
              <a:t>населенный пункт, улица, дом, номер квартиры.</a:t>
            </a:r>
          </a:p>
          <a:p>
            <a:r>
              <a:rPr lang="ru-RU" altLang="ru-RU" sz="1400" dirty="0">
                <a:latin typeface="+mn-lt"/>
                <a:cs typeface="+mn-cs"/>
              </a:rPr>
              <a:t>Если не нашли нужный адрес, то выбрать «Указать адрес вручную»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2201" r="35825" b="52100"/>
          <a:stretch/>
        </p:blipFill>
        <p:spPr>
          <a:xfrm>
            <a:off x="2855549" y="1300619"/>
            <a:ext cx="6025202" cy="2768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4253020"/>
            <a:ext cx="5382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/>
              <a:t>При определении школы учитывается адрес регистрации ребенка!</a:t>
            </a:r>
          </a:p>
        </p:txBody>
      </p:sp>
    </p:spTree>
    <p:extLst>
      <p:ext uri="{BB962C8B-B14F-4D97-AF65-F5344CB8AC3E}">
        <p14:creationId xmlns:p14="http://schemas.microsoft.com/office/powerpoint/2010/main" val="22008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500" dirty="0">
                <a:latin typeface="+mn-lt"/>
                <a:cs typeface="+mn-cs"/>
              </a:rPr>
              <a:t>Перечень школ для выбора автоматически определяется на основании адреса регистрации ребенка!</a:t>
            </a:r>
          </a:p>
          <a:p>
            <a:endParaRPr lang="ru-RU" altLang="ru-RU" sz="1500" dirty="0">
              <a:latin typeface="+mn-lt"/>
              <a:cs typeface="+mn-cs"/>
            </a:endParaRPr>
          </a:p>
          <a:p>
            <a:r>
              <a:rPr lang="ru-RU" altLang="ru-RU" sz="1500" dirty="0">
                <a:latin typeface="+mn-lt"/>
                <a:cs typeface="+mn-cs"/>
              </a:rPr>
              <a:t>Если за адресом закреплено несколько образовательных учреждений, такие учреждения будут доступны для выбора из списка</a:t>
            </a:r>
            <a:r>
              <a:rPr lang="ru-RU" altLang="ru-RU" sz="1500" dirty="0" smtClean="0">
                <a:latin typeface="+mn-lt"/>
                <a:cs typeface="+mn-cs"/>
              </a:rPr>
              <a:t>. Необходимо выбрать одно значение.</a:t>
            </a:r>
            <a:endParaRPr lang="ru-RU" altLang="ru-RU" sz="15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8500" t="42300" r="35431" b="16401"/>
          <a:stretch/>
        </p:blipFill>
        <p:spPr>
          <a:xfrm>
            <a:off x="3059832" y="1292807"/>
            <a:ext cx="5904656" cy="29775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1840" y="4411659"/>
            <a:ext cx="57106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500" dirty="0" smtClean="0"/>
              <a:t>После заполнения </a:t>
            </a:r>
            <a:r>
              <a:rPr lang="ru-RU" altLang="ru-RU" sz="1500" u="sng" dirty="0" smtClean="0"/>
              <a:t>всех</a:t>
            </a:r>
            <a:r>
              <a:rPr lang="ru-RU" altLang="ru-RU" sz="1500" dirty="0" smtClean="0"/>
              <a:t> полей, нажать </a:t>
            </a:r>
            <a:r>
              <a:rPr lang="ru-RU" altLang="ru-RU" sz="1500" dirty="0"/>
              <a:t>кнопку </a:t>
            </a:r>
            <a:r>
              <a:rPr lang="ru-RU" altLang="ru-RU" sz="1500" b="1" dirty="0"/>
              <a:t>«Подать заявление» 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11267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 smtClean="0">
                <a:latin typeface="+mn-lt"/>
                <a:cs typeface="+mn-cs"/>
              </a:rPr>
              <a:t>Для просмотра статуса заявления, необходимо перейти в Личной кабинет (кликнуть по ФИО в верхнем правом углу формы), последовательно выбрать раздел </a:t>
            </a:r>
            <a:r>
              <a:rPr lang="ru-RU" altLang="ru-RU" sz="1500" dirty="0">
                <a:latin typeface="+mn-lt"/>
                <a:cs typeface="+mn-cs"/>
              </a:rPr>
              <a:t>«Лента уведомлений», «Заявление», найти свое заявление о зачислении в образовательное учреждение и выбрать его.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18865" y="1474086"/>
            <a:ext cx="6048672" cy="2723054"/>
            <a:chOff x="71438" y="1557338"/>
            <a:chExt cx="9001125" cy="4217826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50842"/>
            <a:stretch>
              <a:fillRect/>
            </a:stretch>
          </p:blipFill>
          <p:spPr bwMode="auto">
            <a:xfrm>
              <a:off x="71438" y="1557338"/>
              <a:ext cx="9001125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1" t="26067" r="2408"/>
            <a:stretch>
              <a:fillRect/>
            </a:stretch>
          </p:blipFill>
          <p:spPr bwMode="auto">
            <a:xfrm>
              <a:off x="71438" y="2924175"/>
              <a:ext cx="9001125" cy="285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36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>
                <a:latin typeface="+mn-lt"/>
                <a:cs typeface="+mn-cs"/>
              </a:rPr>
              <a:t>Статус заявления </a:t>
            </a:r>
            <a:r>
              <a:rPr lang="ru-RU" altLang="ru-RU" sz="1500" dirty="0" smtClean="0">
                <a:latin typeface="+mn-lt"/>
                <a:cs typeface="+mn-cs"/>
              </a:rPr>
              <a:t>«Заявление принято к рассмотрению» </a:t>
            </a:r>
            <a:r>
              <a:rPr lang="ru-RU" altLang="ru-RU" sz="1500" dirty="0">
                <a:latin typeface="+mn-lt"/>
                <a:cs typeface="+mn-cs"/>
              </a:rPr>
              <a:t>означает, что заявление зарегистрировано в системе электронной очереди </a:t>
            </a:r>
            <a:endParaRPr lang="ru-RU" altLang="ru-RU" sz="1500" dirty="0" smtClean="0">
              <a:latin typeface="+mn-lt"/>
              <a:cs typeface="+mn-cs"/>
            </a:endParaRPr>
          </a:p>
          <a:p>
            <a:r>
              <a:rPr lang="ru-RU" altLang="ru-RU" sz="1500" dirty="0" smtClean="0">
                <a:latin typeface="+mn-lt"/>
                <a:cs typeface="+mn-cs"/>
              </a:rPr>
              <a:t>Департамента </a:t>
            </a:r>
            <a:r>
              <a:rPr lang="ru-RU" altLang="ru-RU" sz="1500" dirty="0">
                <a:latin typeface="+mn-lt"/>
                <a:cs typeface="+mn-cs"/>
              </a:rPr>
              <a:t>образования. </a:t>
            </a:r>
            <a:endParaRPr lang="ru-RU" altLang="ru-RU" sz="1500" dirty="0" smtClean="0">
              <a:latin typeface="+mn-lt"/>
              <a:cs typeface="+mn-cs"/>
            </a:endParaRPr>
          </a:p>
          <a:p>
            <a:endParaRPr lang="ru-RU" altLang="ru-RU" sz="1500" dirty="0">
              <a:latin typeface="+mn-lt"/>
              <a:cs typeface="+mn-cs"/>
            </a:endParaRPr>
          </a:p>
          <a:p>
            <a:r>
              <a:rPr lang="ru-RU" altLang="ru-RU" sz="1500" dirty="0" smtClean="0">
                <a:latin typeface="+mn-lt"/>
                <a:cs typeface="+mn-cs"/>
              </a:rPr>
              <a:t>Результат </a:t>
            </a:r>
            <a:r>
              <a:rPr lang="ru-RU" altLang="ru-RU" sz="1500" dirty="0">
                <a:latin typeface="+mn-lt"/>
                <a:cs typeface="+mn-cs"/>
              </a:rPr>
              <a:t>оказания услуги отобразится в </a:t>
            </a:r>
            <a:r>
              <a:rPr lang="ru-RU" altLang="ru-RU" sz="1500" dirty="0" smtClean="0">
                <a:latin typeface="+mn-lt"/>
                <a:cs typeface="+mn-cs"/>
              </a:rPr>
              <a:t>Личном </a:t>
            </a:r>
            <a:r>
              <a:rPr lang="ru-RU" altLang="ru-RU" sz="1500" dirty="0">
                <a:latin typeface="+mn-lt"/>
                <a:cs typeface="+mn-cs"/>
              </a:rPr>
              <a:t>кабинете, в истории рассмотрения заявления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7161" r="21178" b="50842"/>
          <a:stretch>
            <a:fillRect/>
          </a:stretch>
        </p:blipFill>
        <p:spPr bwMode="auto">
          <a:xfrm>
            <a:off x="3131840" y="1114435"/>
            <a:ext cx="5710828" cy="228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0" r="2748"/>
          <a:stretch>
            <a:fillRect/>
          </a:stretch>
        </p:blipFill>
        <p:spPr bwMode="auto">
          <a:xfrm>
            <a:off x="3131840" y="2011231"/>
            <a:ext cx="5710828" cy="20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130806"/>
            <a:ext cx="85911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500" b="1" i="1" dirty="0"/>
              <a:t>Для подтверждения заявления </a:t>
            </a:r>
            <a:r>
              <a:rPr lang="ru-RU" altLang="ru-RU" sz="1500" b="1" i="1" dirty="0" smtClean="0"/>
              <a:t>необходимо </a:t>
            </a:r>
            <a:r>
              <a:rPr lang="ru-RU" altLang="ru-RU" sz="1500" b="1" i="1" dirty="0"/>
              <a:t>обратиться </a:t>
            </a:r>
            <a:r>
              <a:rPr lang="ru-RU" altLang="ru-RU" sz="1500" b="1" i="1" dirty="0" smtClean="0"/>
              <a:t>в </a:t>
            </a:r>
            <a:r>
              <a:rPr lang="ru-RU" altLang="ru-RU" sz="1500" b="1" i="1" dirty="0"/>
              <a:t>МКУ ЦМУ </a:t>
            </a:r>
            <a:r>
              <a:rPr lang="ru-RU" altLang="ru-RU" sz="1500" b="1" i="1" dirty="0" smtClean="0"/>
              <a:t>или </a:t>
            </a:r>
            <a:r>
              <a:rPr lang="ru-RU" altLang="ru-RU" sz="1500" b="1" i="1" dirty="0"/>
              <a:t>ГБУ СО МФЦ, часы работы указаны в информационно-телекоммуникационной сети Интернет на официальных сайтах </a:t>
            </a:r>
            <a:r>
              <a:rPr lang="ru-RU" altLang="ru-RU" sz="1500" b="1" i="1" dirty="0" smtClean="0"/>
              <a:t>организаций</a:t>
            </a:r>
            <a:endParaRPr lang="ru-RU" altLang="ru-RU" sz="1500" b="1" i="1" dirty="0"/>
          </a:p>
        </p:txBody>
      </p:sp>
    </p:spTree>
    <p:extLst>
      <p:ext uri="{BB962C8B-B14F-4D97-AF65-F5344CB8AC3E}">
        <p14:creationId xmlns:p14="http://schemas.microsoft.com/office/powerpoint/2010/main" val="952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857043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«Личный кабинет гражданина»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кабинет.екатеринбург.рф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наличии подтверждённой учетной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записи и контактных данных на ЕПГУ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545988" y="1779662"/>
            <a:ext cx="249514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/>
              <a:t>(лучше использовать стационарный компьютер или ноутбук с выделенным каналом Интернет)</a:t>
            </a:r>
          </a:p>
          <a:p>
            <a:r>
              <a:rPr lang="ru-RU" altLang="ru-RU" sz="1400" dirty="0"/>
              <a:t>Запустить Интернет браузер (например: </a:t>
            </a:r>
            <a:r>
              <a:rPr lang="en-US" altLang="ru-RU" sz="1400" dirty="0"/>
              <a:t>Google Chrome, Mozilla</a:t>
            </a:r>
            <a:r>
              <a:rPr lang="ru-RU" altLang="ru-RU" sz="1400" dirty="0"/>
              <a:t>)</a:t>
            </a:r>
          </a:p>
          <a:p>
            <a:endParaRPr lang="ru-RU" altLang="ru-RU" sz="1400" dirty="0" smtClean="0"/>
          </a:p>
          <a:p>
            <a:r>
              <a:rPr lang="ru-RU" altLang="ru-RU" sz="1400" dirty="0" smtClean="0"/>
              <a:t>В </a:t>
            </a:r>
            <a:r>
              <a:rPr lang="ru-RU" altLang="ru-RU" sz="1400" dirty="0"/>
              <a:t>адресной строке набрать </a:t>
            </a:r>
            <a:r>
              <a:rPr lang="ru-RU" altLang="ru-RU" sz="1400" dirty="0" err="1" smtClean="0">
                <a:hlinkClick r:id="rId6"/>
              </a:rPr>
              <a:t>кабинет.екатеринбург.рф</a:t>
            </a:r>
            <a:endParaRPr lang="en-US" altLang="ru-RU" sz="1400" dirty="0"/>
          </a:p>
          <a:p>
            <a:r>
              <a:rPr lang="ru-RU" altLang="ru-RU" sz="1400" dirty="0"/>
              <a:t>Нажать кнопку </a:t>
            </a:r>
            <a:r>
              <a:rPr lang="ru-RU" altLang="ru-RU" sz="1400" dirty="0" smtClean="0"/>
              <a:t>«Войти в личный </a:t>
            </a:r>
            <a:r>
              <a:rPr lang="ru-RU" altLang="ru-RU" sz="1400" dirty="0"/>
              <a:t>кабинет»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95536" y="1635646"/>
            <a:ext cx="6047590" cy="3168352"/>
            <a:chOff x="395536" y="1635646"/>
            <a:chExt cx="6047590" cy="316835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7"/>
            <a:srcRect t="3800" r="17713" b="21301"/>
            <a:stretch/>
          </p:blipFill>
          <p:spPr>
            <a:xfrm>
              <a:off x="395536" y="1707654"/>
              <a:ext cx="6047590" cy="3096344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827584" y="1635646"/>
              <a:ext cx="1152128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290998" y="2211710"/>
              <a:ext cx="1152128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981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857043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«Личный кабинет гражданина»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11560" y="1995686"/>
            <a:ext cx="273630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/>
              <a:t>Ввести логин, пароль и нажать кнопку «Войти»</a:t>
            </a:r>
          </a:p>
          <a:p>
            <a:r>
              <a:rPr lang="ru-RU" altLang="ru-RU" sz="1400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4067944" y="1501985"/>
            <a:ext cx="2304256" cy="316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6538767" y="1491991"/>
            <a:ext cx="2304256" cy="31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2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76258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«Личный кабинет гражданина»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5744" t="6601" r="32281" b="57699"/>
          <a:stretch/>
        </p:blipFill>
        <p:spPr>
          <a:xfrm>
            <a:off x="2483768" y="1375196"/>
            <a:ext cx="5870320" cy="226807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424330"/>
            <a:ext cx="288032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Для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входа в 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«Личный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кабинет 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гражданина»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у пользователя должны быть подтвержденные контактные 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данные в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Л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ичном кабинете на ЕПГУ.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922014"/>
            <a:ext cx="80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При наличии уведомления необходимо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заполнить и подтвердить контактные данные (телефон и электронная почта) в Личном кабинете на ЕПГУ в разделе «Контактная информация». После этого выйти из своего профиля в личном кабинете на ЕПГУ и перезапустить браузер.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907704" y="2427734"/>
            <a:ext cx="1368152" cy="14463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9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 общеобразовательную организацию </a:t>
            </a:r>
            <a:r>
              <a:rPr lang="ru-RU" sz="1600" dirty="0"/>
              <a:t>(по отдельному графику, размещенному на официальном сайте организации);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через </a:t>
            </a:r>
            <a:r>
              <a:rPr lang="ru-RU" sz="1600" b="1" dirty="0"/>
              <a:t>Многофункциональный центр предоставления государственных и муниципальных услуг </a:t>
            </a:r>
            <a:r>
              <a:rPr lang="ru-RU" sz="1600" b="1" dirty="0" smtClean="0"/>
              <a:t>(</a:t>
            </a:r>
            <a:r>
              <a:rPr lang="ru-RU" sz="1600" b="1" dirty="0"/>
              <a:t>ГБУ СО МФЦ)</a:t>
            </a:r>
            <a:r>
              <a:rPr lang="en-US" sz="1600" dirty="0"/>
              <a:t> -</a:t>
            </a:r>
            <a:r>
              <a:rPr lang="ru-RU" sz="1600" dirty="0"/>
              <a:t> официальный сайт: </a:t>
            </a:r>
            <a:r>
              <a:rPr lang="en-US" sz="1600" dirty="0"/>
              <a:t>mfc66.ru</a:t>
            </a:r>
            <a:r>
              <a:rPr lang="ru-RU" sz="1600" dirty="0"/>
              <a:t> и </a:t>
            </a:r>
            <a:br>
              <a:rPr lang="ru-RU" sz="1600" dirty="0"/>
            </a:br>
            <a:r>
              <a:rPr lang="ru-RU" sz="1600" b="1" dirty="0"/>
              <a:t>Центр муниципальных услуг города Екатеринбурга </a:t>
            </a:r>
            <a:r>
              <a:rPr lang="ru-RU" sz="1600" b="1" dirty="0" smtClean="0"/>
              <a:t>(</a:t>
            </a:r>
            <a:r>
              <a:rPr lang="ru-RU" sz="1600" b="1" dirty="0"/>
              <a:t>МКУ ЦМУ)</a:t>
            </a:r>
            <a:r>
              <a:rPr lang="ru-RU" sz="1600" dirty="0"/>
              <a:t> - официальный сайт: </a:t>
            </a:r>
            <a:r>
              <a:rPr lang="ru-RU" sz="1600" dirty="0" err="1"/>
              <a:t>цму.екатеринбург.рф</a:t>
            </a:r>
            <a:r>
              <a:rPr lang="en-US" sz="1600" dirty="0"/>
              <a:t> </a:t>
            </a:r>
            <a:r>
              <a:rPr lang="ru-RU" sz="1600" dirty="0" smtClean="0"/>
              <a:t>(</a:t>
            </a:r>
            <a:r>
              <a:rPr lang="ru-RU" sz="1600" dirty="0"/>
              <a:t>начало работы с 08:00-09:00</a:t>
            </a:r>
            <a:r>
              <a:rPr lang="ru-RU" sz="16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через </a:t>
            </a:r>
            <a:r>
              <a:rPr lang="ru-RU" sz="1600" b="1" dirty="0"/>
              <a:t>Единый портал Государственных и муниципальных </a:t>
            </a:r>
            <a:r>
              <a:rPr lang="ru-RU" sz="1600" b="1" dirty="0" smtClean="0"/>
              <a:t>услуг (ЕПГУ)</a:t>
            </a:r>
            <a:r>
              <a:rPr lang="en-US" sz="1600" b="1" dirty="0" smtClean="0"/>
              <a:t> </a:t>
            </a:r>
            <a:r>
              <a:rPr lang="ru-RU" sz="1600" dirty="0" smtClean="0"/>
              <a:t>(начало приема </a:t>
            </a:r>
            <a:r>
              <a:rPr lang="ru-RU" sz="1600" dirty="0"/>
              <a:t>с 00:00 часов 15 декабря 2018 г</a:t>
            </a:r>
            <a:r>
              <a:rPr lang="ru-RU" sz="1600" dirty="0" smtClean="0"/>
              <a:t>.) и </a:t>
            </a:r>
            <a:r>
              <a:rPr lang="ru-RU" sz="1600" b="1" dirty="0" smtClean="0"/>
              <a:t>«Личный кабинет гражданина» официального сайта Администрации города Екатеринбурга </a:t>
            </a:r>
            <a:r>
              <a:rPr lang="ru-RU" sz="1600" dirty="0" smtClean="0"/>
              <a:t>– </a:t>
            </a:r>
            <a:r>
              <a:rPr lang="ru-RU" sz="1600" dirty="0" err="1" smtClean="0"/>
              <a:t>кабинет.екатеринбург.рф</a:t>
            </a:r>
            <a:r>
              <a:rPr lang="ru-RU" sz="1600" dirty="0" smtClean="0"/>
              <a:t> </a:t>
            </a:r>
            <a:r>
              <a:rPr lang="ru-RU" sz="1600" dirty="0"/>
              <a:t>(начало приема с 00:00 часов 15 декабря 2018 г</a:t>
            </a:r>
            <a:r>
              <a:rPr lang="ru-RU" sz="1600" dirty="0" smtClean="0"/>
              <a:t>.)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10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857043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«Личный кабинет гражданина»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6" y="1215230"/>
            <a:ext cx="70567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Выбрать </a:t>
            </a:r>
            <a:r>
              <a:rPr lang="ru-RU" altLang="ru-RU" sz="1400" dirty="0"/>
              <a:t>раздел </a:t>
            </a:r>
            <a:r>
              <a:rPr lang="ru-RU" altLang="ru-RU" sz="1400" dirty="0" smtClean="0"/>
              <a:t>«</a:t>
            </a:r>
            <a:r>
              <a:rPr lang="ru-RU" sz="1400" dirty="0" smtClean="0"/>
              <a:t>Запись в школу»</a:t>
            </a:r>
            <a:endParaRPr lang="ru-RU" alt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3655" r="34250" b="3477"/>
          <a:stretch/>
        </p:blipFill>
        <p:spPr>
          <a:xfrm>
            <a:off x="1259632" y="1528115"/>
            <a:ext cx="3696647" cy="339853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403648" y="2859782"/>
            <a:ext cx="1512168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6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85903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«Личный кабинет гражданина»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7367" t="10495" r="33414" b="28257"/>
          <a:stretch/>
        </p:blipFill>
        <p:spPr>
          <a:xfrm>
            <a:off x="4311393" y="1104364"/>
            <a:ext cx="4481654" cy="3137158"/>
          </a:xfrm>
          <a:prstGeom prst="rect">
            <a:avLst/>
          </a:prstGeom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23528" y="1118230"/>
            <a:ext cx="38164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Выбрать «Создать новое заявление», выбрать тип заявления, последовательно заполнить данные заявителя, данные ребенка, выбрать образовательное учреждение, нажать «Подать заявление»</a:t>
            </a:r>
          </a:p>
          <a:p>
            <a:endParaRPr lang="ru-RU" altLang="ru-RU" sz="1400" dirty="0"/>
          </a:p>
          <a:p>
            <a:r>
              <a:rPr lang="ru-RU" altLang="ru-RU" sz="1400" dirty="0" smtClean="0"/>
              <a:t>Информация о статусе рассмотрения заявления будет отображаться в разделе «Мои заявления»</a:t>
            </a:r>
            <a:endParaRPr lang="ru-RU" alt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3" y="2931790"/>
            <a:ext cx="3483809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447764" y="2984140"/>
            <a:ext cx="2268252" cy="7397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-103468" y="3723878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500" b="1" i="1" dirty="0"/>
              <a:t>Для подтверждения заявления необходимо обратиться в МКУ ЦМУ или ГБУ СО МФЦ, часы работы указаны в информационно-телекоммуникационной сети Интернет на официальных сайтах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46269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179" y="631569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Размещение информации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419872" y="956476"/>
            <a:ext cx="43924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 dirty="0" err="1"/>
              <a:t>екатеринбург.рф</a:t>
            </a:r>
            <a:r>
              <a:rPr lang="ru-RU" altLang="ru-RU" sz="1500" b="1" dirty="0"/>
              <a:t>/жителям/образование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3350"/>
            <a:ext cx="6207711" cy="349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59724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Кнопка «Как попасть в школу? Прием в 1-ый класс»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t="7640" r="15302" b="4240"/>
          <a:stretch>
            <a:fillRect/>
          </a:stretch>
        </p:blipFill>
        <p:spPr bwMode="auto">
          <a:xfrm>
            <a:off x="1079634" y="1028128"/>
            <a:ext cx="5472586" cy="383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259632" y="3435846"/>
            <a:ext cx="136815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40323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Куда звонить, если остались вопросы:</a:t>
            </a:r>
            <a:endParaRPr lang="ru-RU" alt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17713" t="22699" r="35038" b="9402"/>
          <a:stretch/>
        </p:blipFill>
        <p:spPr>
          <a:xfrm>
            <a:off x="467544" y="834118"/>
            <a:ext cx="5114190" cy="41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 документы: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паспорт </a:t>
            </a:r>
            <a:r>
              <a:rPr lang="ru-RU" dirty="0"/>
              <a:t>родителя (законного представителя) (подлинник и копия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 (подлинник и копия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</a:t>
            </a:r>
            <a:r>
              <a:rPr lang="ru-RU" dirty="0" smtClean="0"/>
              <a:t>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право на получение мест в образовательных организациях в первоочередном </a:t>
            </a:r>
            <a:r>
              <a:rPr lang="ru-RU" dirty="0" smtClean="0"/>
              <a:t>порядке</a:t>
            </a:r>
            <a:endParaRPr lang="ru-RU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3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через ЕПГУ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Родителю необходимо зарегистрироваться на ЕПГУ (при отсутствии учетной записи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 наступления 00:00 </a:t>
            </a:r>
            <a:r>
              <a:rPr lang="ru-RU" dirty="0" smtClean="0"/>
              <a:t>15.12.2018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Войти </a:t>
            </a:r>
            <a:r>
              <a:rPr lang="ru-RU" dirty="0"/>
              <a:t>в личный </a:t>
            </a:r>
            <a:r>
              <a:rPr lang="ru-RU" dirty="0" smtClean="0"/>
              <a:t>кабинет;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Установить </a:t>
            </a:r>
            <a:r>
              <a:rPr lang="ru-RU" dirty="0"/>
              <a:t>местоположение – </a:t>
            </a:r>
            <a:r>
              <a:rPr lang="ru-RU" dirty="0" smtClean="0"/>
              <a:t>Екатеринбург; 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Найти </a:t>
            </a:r>
            <a:r>
              <a:rPr lang="ru-RU" dirty="0"/>
              <a:t>и выбрать услугу «Зачисление в образовательное учреждение</a:t>
            </a:r>
            <a:r>
              <a:rPr lang="ru-RU" dirty="0" smtClean="0"/>
              <a:t>»</a:t>
            </a: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через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Личный кабинет гражданина </a:t>
            </a:r>
            <a:r>
              <a:rPr lang="ru-RU" alt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кабинет.екатеринбург.рф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Родителю необходимо </a:t>
            </a:r>
            <a:r>
              <a:rPr lang="ru-RU" dirty="0" smtClean="0"/>
              <a:t>иметь подтверждению учетную запись </a:t>
            </a:r>
            <a:r>
              <a:rPr lang="ru-RU" dirty="0"/>
              <a:t>на ЕПГУ (при отсутствии учетной </a:t>
            </a:r>
            <a:r>
              <a:rPr lang="ru-RU" dirty="0" smtClean="0"/>
              <a:t>записи </a:t>
            </a:r>
            <a:r>
              <a:rPr lang="ru-RU" dirty="0"/>
              <a:t>– зарегистрироваться на ЕПГУ), </a:t>
            </a:r>
            <a:r>
              <a:rPr lang="ru-RU" altLang="ru-RU" dirty="0"/>
              <a:t>заполнить и подтвердить контактные данные (телефон и электронная почта) в Личном кабинете на ЕПГУ в разделе «Контактная информация». </a:t>
            </a:r>
            <a:r>
              <a:rPr lang="ru-RU" dirty="0" smtClean="0"/>
              <a:t>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До наступления 00:00 15.12.2018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Войти </a:t>
            </a:r>
            <a:r>
              <a:rPr lang="ru-RU" dirty="0"/>
              <a:t>в </a:t>
            </a:r>
            <a:r>
              <a:rPr lang="ru-RU" dirty="0" smtClean="0"/>
              <a:t>«Личный кабинет гражданина»;</a:t>
            </a:r>
          </a:p>
          <a:p>
            <a:pPr marL="109728">
              <a:defRPr/>
            </a:pPr>
            <a:r>
              <a:rPr lang="ru-RU" dirty="0" smtClean="0"/>
              <a:t>     - Выбрать «Запись в школу»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6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регистрации на ЕПГУ (нет учетной записи)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622" y="2024140"/>
            <a:ext cx="782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Если родитель не был зарегистрирован на ЕПГУ (не получал, не подтверждал </a:t>
            </a:r>
            <a:r>
              <a:rPr lang="ru-RU" dirty="0" smtClean="0"/>
              <a:t>учетную запись), </a:t>
            </a:r>
            <a:endParaRPr lang="ru-RU" dirty="0"/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т</a:t>
            </a:r>
            <a:r>
              <a:rPr lang="ru-RU" dirty="0" smtClean="0"/>
              <a:t>о можно подойти </a:t>
            </a:r>
            <a:r>
              <a:rPr lang="ru-RU" dirty="0"/>
              <a:t>в отделения </a:t>
            </a:r>
            <a:r>
              <a:rPr lang="ru-RU" b="1" dirty="0" smtClean="0"/>
              <a:t>МКУ </a:t>
            </a:r>
            <a:r>
              <a:rPr lang="ru-RU" b="1" dirty="0"/>
              <a:t>ЦМУ </a:t>
            </a:r>
            <a:r>
              <a:rPr lang="ru-RU" dirty="0" smtClean="0"/>
              <a:t>или </a:t>
            </a:r>
            <a:r>
              <a:rPr lang="ru-RU" b="1" dirty="0"/>
              <a:t>ГБУ СО МФЦ</a:t>
            </a:r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и вместе с консультантами в зоне общественного доступа заполнить необходимые данные </a:t>
            </a:r>
            <a:r>
              <a:rPr lang="ru-RU" dirty="0" smtClean="0"/>
              <a:t>для регистрации на </a:t>
            </a:r>
            <a:r>
              <a:rPr lang="ru-RU" dirty="0"/>
              <a:t>ЕПГУ и получить подтверждение учетной записи</a:t>
            </a:r>
          </a:p>
          <a:p>
            <a:pPr marL="109728">
              <a:defRPr/>
            </a:pP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63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dirty="0" smtClean="0">
                <a:latin typeface="+mn-lt"/>
                <a:cs typeface="+mn-cs"/>
              </a:rPr>
              <a:t>(</a:t>
            </a:r>
            <a:r>
              <a:rPr lang="ru-RU" altLang="ru-RU" sz="1500" dirty="0">
                <a:latin typeface="+mn-lt"/>
                <a:cs typeface="+mn-cs"/>
              </a:rPr>
              <a:t>лучше использовать стационарный компьютер или ноутбук с выделенным каналом Интернет)</a:t>
            </a: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Запустить Интернет браузер (например: </a:t>
            </a:r>
            <a:r>
              <a:rPr lang="en-US" altLang="ru-RU" sz="1600" dirty="0">
                <a:latin typeface="+mn-lt"/>
                <a:cs typeface="+mn-cs"/>
              </a:rPr>
              <a:t>Google Chrome, Mozilla</a:t>
            </a:r>
            <a:r>
              <a:rPr lang="ru-RU" altLang="ru-RU" sz="1600" dirty="0">
                <a:latin typeface="+mn-lt"/>
                <a:cs typeface="+mn-cs"/>
              </a:rPr>
              <a:t>)</a:t>
            </a: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В адресной строке набрать </a:t>
            </a:r>
            <a:r>
              <a:rPr lang="en-US" altLang="ru-RU" sz="1600" dirty="0">
                <a:latin typeface="+mn-lt"/>
                <a:cs typeface="+mn-cs"/>
                <a:hlinkClick r:id="rId5"/>
              </a:rPr>
              <a:t>www.gosuslugi.ru</a:t>
            </a:r>
            <a:endParaRPr lang="en-US" altLang="ru-RU" sz="1600" dirty="0">
              <a:latin typeface="+mn-lt"/>
              <a:cs typeface="+mn-cs"/>
            </a:endParaRP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Нажать кнопку «Личный кабинет»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2715766"/>
            <a:ext cx="8690901" cy="1504988"/>
            <a:chOff x="323528" y="2715766"/>
            <a:chExt cx="8690901" cy="15049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38" t="3101" r="18107" b="71699"/>
            <a:stretch/>
          </p:blipFill>
          <p:spPr>
            <a:xfrm>
              <a:off x="323528" y="2715766"/>
              <a:ext cx="8690901" cy="150498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899592" y="2715766"/>
              <a:ext cx="1224136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740352" y="3246680"/>
              <a:ext cx="1224136" cy="3331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779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Ввести логин, пароль и нажать кнопку «Войти»</a:t>
            </a:r>
          </a:p>
          <a:p>
            <a:r>
              <a:rPr lang="ru-RU" altLang="ru-RU" sz="1600" dirty="0">
                <a:latin typeface="+mn-lt"/>
                <a:cs typeface="+mn-cs"/>
              </a:rPr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395536" y="2206569"/>
            <a:ext cx="2016224" cy="277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2699792" y="2212544"/>
            <a:ext cx="2016224" cy="27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5726</TotalTime>
  <Words>1376</Words>
  <Application>Microsoft Office PowerPoint</Application>
  <PresentationFormat>Экран (16:9)</PresentationFormat>
  <Paragraphs>173</Paragraphs>
  <Slides>34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Georgia</vt:lpstr>
      <vt:lpstr>Тема Office</vt:lpstr>
      <vt:lpstr> Прием детей в 1-ый класс на 2019/2020 учебный год  в общеобразовательные организации муниципального образования «город Екатеринбург»</vt:lpstr>
      <vt:lpstr>Когда подавать заявление:</vt:lpstr>
      <vt:lpstr>Где подавать заявление:</vt:lpstr>
      <vt:lpstr>Какие необходимы документы:</vt:lpstr>
      <vt:lpstr>Подача заявления через ЕПГУ</vt:lpstr>
      <vt:lpstr>Подача заявления через Личный кабинет гражданина кабинет.екатеринбург.рф</vt:lpstr>
      <vt:lpstr>Если нет регистрации на ЕПГУ (нет учетной записи)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«Личный кабинет гражданина» (кабинет.екатеринбург.рф), при наличии подтверждённой учетной записи и контактных данных на ЕПГУ</vt:lpstr>
      <vt:lpstr>Подача заявления через «Личный кабинет гражданина» </vt:lpstr>
      <vt:lpstr>Подача заявления через «Личный кабинет гражданина» </vt:lpstr>
      <vt:lpstr>Подача заявления через «Личный кабинет гражданина» </vt:lpstr>
      <vt:lpstr>Подача заявления через «Личный кабинет гражданина» </vt:lpstr>
      <vt:lpstr>Размещение информации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Байчибаева Анна Валерьевна</dc:creator>
  <cp:lastModifiedBy>Эбзеева Лилия Камильевна</cp:lastModifiedBy>
  <cp:revision>266</cp:revision>
  <dcterms:created xsi:type="dcterms:W3CDTF">2015-06-30T08:03:00Z</dcterms:created>
  <dcterms:modified xsi:type="dcterms:W3CDTF">2018-12-07T10:53:45Z</dcterms:modified>
</cp:coreProperties>
</file>